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262" r:id="rId3"/>
    <p:sldId id="265" r:id="rId4"/>
    <p:sldId id="258" r:id="rId5"/>
    <p:sldId id="264" r:id="rId6"/>
    <p:sldId id="266" r:id="rId7"/>
    <p:sldId id="260" r:id="rId8"/>
    <p:sldId id="261" r:id="rId9"/>
    <p:sldId id="273" r:id="rId10"/>
    <p:sldId id="274" r:id="rId11"/>
    <p:sldId id="275" r:id="rId12"/>
    <p:sldId id="286" r:id="rId13"/>
    <p:sldId id="287" r:id="rId14"/>
    <p:sldId id="28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67" r:id="rId32"/>
    <p:sldId id="271" r:id="rId33"/>
    <p:sldId id="272" r:id="rId34"/>
    <p:sldId id="268" r:id="rId35"/>
    <p:sldId id="269" r:id="rId36"/>
    <p:sldId id="270" r:id="rId3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712" cy="4962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375" y="2"/>
            <a:ext cx="2945712" cy="4962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EC672-6CF7-4157-B07A-3A7CEBD3C674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790"/>
            <a:ext cx="2945712" cy="496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375" y="9428790"/>
            <a:ext cx="2945712" cy="4962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6920D-6C31-4167-AE54-0997A4E52E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1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3CC47-F804-4297-8B64-AC8470082C70}" type="datetimeFigureOut">
              <a:rPr lang="ru-RU" smtClean="0"/>
              <a:t>04.04.2013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5DBA-2B8D-4BCB-9472-8229FADD33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872208"/>
          </a:xfrm>
        </p:spPr>
        <p:txBody>
          <a:bodyPr>
            <a:noAutofit/>
          </a:bodyPr>
          <a:lstStyle/>
          <a:p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Значение стартового комплекса </a:t>
            </a:r>
            <a:r>
              <a:rPr lang="en-US" sz="3200" spc="-100" dirty="0" smtClean="0">
                <a:solidFill>
                  <a:srgbClr val="D2533C"/>
                </a:solidFill>
                <a:latin typeface="Arial"/>
              </a:rPr>
              <a:t/>
            </a:r>
            <a:br>
              <a:rPr lang="en-US" sz="3200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 РН «Союз» в Гвиане для европейского космического агентства</a:t>
            </a:r>
            <a:r>
              <a:rPr lang="en-US" sz="3200" spc="-100" dirty="0" smtClean="0">
                <a:solidFill>
                  <a:srgbClr val="D2533C"/>
                </a:solidFill>
                <a:latin typeface="Arial"/>
              </a:rPr>
              <a:t>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для запусков ракет с коммерческими грузами</a:t>
            </a:r>
            <a:endParaRPr lang="ru-RU" sz="3200" spc="-100" dirty="0">
              <a:solidFill>
                <a:srgbClr val="D2533C"/>
              </a:solidFill>
              <a:latin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VNikylin\Documents\Презентации\Презентация_Евпатория_июль_12\Для презент\МБО_фото_избр\IMG_0814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2708920"/>
            <a:ext cx="4622305" cy="33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5602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Проектирование МБО, расчеты прочности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040560"/>
          </a:xfrm>
        </p:spPr>
        <p:txBody>
          <a:bodyPr>
            <a:normAutofit fontScale="55000" lnSpcReduction="20000"/>
          </a:bodyPr>
          <a:lstStyle/>
          <a:p>
            <a:pPr marL="492125" lvl="0" indent="-492125" defTabSz="1316038" fontAlgn="base">
              <a:spcAft>
                <a:spcPct val="0"/>
              </a:spcAft>
            </a:pPr>
            <a:r>
              <a:rPr lang="ru-RU" sz="2300" dirty="0">
                <a:solidFill>
                  <a:prstClr val="black"/>
                </a:solidFill>
              </a:rPr>
              <a:t> </a:t>
            </a:r>
            <a:r>
              <a:rPr lang="ru-RU" sz="2900" dirty="0">
                <a:solidFill>
                  <a:prstClr val="black"/>
                </a:solidFill>
              </a:rPr>
              <a:t>Расчеты прочности выполнены с использованием лицензированного конечно-элементного программного комплекса MSC.NASTRAN </a:t>
            </a:r>
            <a:r>
              <a:rPr lang="ru-RU" sz="2900" dirty="0" smtClean="0">
                <a:solidFill>
                  <a:prstClr val="black"/>
                </a:solidFill>
              </a:rPr>
              <a:t>в </a:t>
            </a:r>
            <a:r>
              <a:rPr lang="ru-RU" sz="2900" dirty="0">
                <a:solidFill>
                  <a:prstClr val="black"/>
                </a:solidFill>
              </a:rPr>
              <a:t>соответствии с требованиями стандартов:</a:t>
            </a: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en-US" sz="2900" dirty="0" err="1">
                <a:solidFill>
                  <a:prstClr val="black"/>
                </a:solidFill>
              </a:rPr>
              <a:t>Regles</a:t>
            </a:r>
            <a:r>
              <a:rPr lang="en-US" sz="2900" dirty="0">
                <a:solidFill>
                  <a:prstClr val="black"/>
                </a:solidFill>
              </a:rPr>
              <a:t> NV </a:t>
            </a:r>
            <a:r>
              <a:rPr lang="en-US" sz="2900" dirty="0" smtClean="0">
                <a:solidFill>
                  <a:prstClr val="black"/>
                </a:solidFill>
              </a:rPr>
              <a:t>65;</a:t>
            </a:r>
            <a:endParaRPr lang="ru-RU" sz="29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en-US" sz="2900" dirty="0" err="1">
                <a:solidFill>
                  <a:prstClr val="black"/>
                </a:solidFill>
              </a:rPr>
              <a:t>Regles</a:t>
            </a:r>
            <a:r>
              <a:rPr lang="en-US" sz="2900" dirty="0">
                <a:solidFill>
                  <a:prstClr val="black"/>
                </a:solidFill>
              </a:rPr>
              <a:t> CM </a:t>
            </a:r>
            <a:r>
              <a:rPr lang="en-US" sz="2900" dirty="0" smtClean="0">
                <a:solidFill>
                  <a:prstClr val="black"/>
                </a:solidFill>
              </a:rPr>
              <a:t>66;</a:t>
            </a:r>
            <a:endParaRPr lang="ru-RU" sz="29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en-US" sz="2900" dirty="0" err="1">
                <a:solidFill>
                  <a:prstClr val="black"/>
                </a:solidFill>
              </a:rPr>
              <a:t>Eurocode</a:t>
            </a:r>
            <a:r>
              <a:rPr lang="en-US" sz="2900" dirty="0">
                <a:solidFill>
                  <a:prstClr val="black"/>
                </a:solidFill>
              </a:rPr>
              <a:t> </a:t>
            </a:r>
            <a:r>
              <a:rPr lang="en-US" sz="2900" dirty="0" smtClean="0">
                <a:solidFill>
                  <a:prstClr val="black"/>
                </a:solidFill>
              </a:rPr>
              <a:t>1– </a:t>
            </a:r>
            <a:r>
              <a:rPr lang="en-US" sz="2900" dirty="0">
                <a:solidFill>
                  <a:prstClr val="black"/>
                </a:solidFill>
              </a:rPr>
              <a:t>Part </a:t>
            </a:r>
            <a:r>
              <a:rPr lang="en-US" sz="2900" dirty="0" smtClean="0">
                <a:solidFill>
                  <a:prstClr val="black"/>
                </a:solidFill>
              </a:rPr>
              <a:t>2-4;</a:t>
            </a:r>
            <a:endParaRPr lang="ru-RU" sz="29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2900" dirty="0" err="1">
                <a:solidFill>
                  <a:prstClr val="black"/>
                </a:solidFill>
              </a:rPr>
              <a:t>Eurocode</a:t>
            </a:r>
            <a:r>
              <a:rPr lang="ru-RU" sz="2900" dirty="0">
                <a:solidFill>
                  <a:prstClr val="black"/>
                </a:solidFill>
              </a:rPr>
              <a:t> 3 (DD ENV 1993</a:t>
            </a:r>
            <a:r>
              <a:rPr lang="en-US" sz="2900" dirty="0">
                <a:solidFill>
                  <a:prstClr val="black"/>
                </a:solidFill>
              </a:rPr>
              <a:t>‑</a:t>
            </a:r>
            <a:r>
              <a:rPr lang="ru-RU" sz="2900" dirty="0">
                <a:solidFill>
                  <a:prstClr val="black"/>
                </a:solidFill>
              </a:rPr>
              <a:t>1</a:t>
            </a:r>
            <a:r>
              <a:rPr lang="en-US" sz="2900" dirty="0">
                <a:solidFill>
                  <a:prstClr val="black"/>
                </a:solidFill>
              </a:rPr>
              <a:t>‑</a:t>
            </a:r>
            <a:r>
              <a:rPr lang="ru-RU" sz="2900" dirty="0">
                <a:solidFill>
                  <a:prstClr val="black"/>
                </a:solidFill>
              </a:rPr>
              <a:t>1:1992</a:t>
            </a:r>
            <a:r>
              <a:rPr lang="ru-RU" sz="2900" dirty="0" smtClean="0">
                <a:solidFill>
                  <a:prstClr val="black"/>
                </a:solidFill>
              </a:rPr>
              <a:t>).</a:t>
            </a: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2900" dirty="0">
                <a:solidFill>
                  <a:prstClr val="black"/>
                </a:solidFill>
              </a:rPr>
              <a:t>Всего для всех скоростей и направлений ветра и сочетания нагрузок были выбраны 17 расчетных случаев, по каждому из которых были выполнены </a:t>
            </a:r>
            <a:r>
              <a:rPr lang="ru-RU" sz="2900" dirty="0" smtClean="0">
                <a:solidFill>
                  <a:prstClr val="black"/>
                </a:solidFill>
              </a:rPr>
              <a:t>расчеты, оформленные в виде отчета с обоснованием определения. </a:t>
            </a:r>
            <a:r>
              <a:rPr lang="ru-RU" sz="2900" dirty="0">
                <a:solidFill>
                  <a:prstClr val="black"/>
                </a:solidFill>
              </a:rPr>
              <a:t>Кроме этого документа были выпущены около 90 расчетных записок, в которых приведены результаты расчетов отдельных элементов конструкции МБО. </a:t>
            </a:r>
            <a:endParaRPr lang="ru-RU" sz="29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2900" dirty="0" smtClean="0">
                <a:solidFill>
                  <a:prstClr val="black"/>
                </a:solidFill>
              </a:rPr>
              <a:t> </a:t>
            </a:r>
            <a:endParaRPr lang="ru-RU" sz="29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196752"/>
            <a:ext cx="4176464" cy="4896544"/>
          </a:xfrm>
        </p:spPr>
        <p:txBody>
          <a:bodyPr>
            <a:normAutofit fontScale="55000" lnSpcReduction="20000"/>
          </a:bodyPr>
          <a:lstStyle/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3300" dirty="0" smtClean="0">
                <a:solidFill>
                  <a:prstClr val="black"/>
                </a:solidFill>
              </a:rPr>
              <a:t>Результаты </a:t>
            </a:r>
            <a:r>
              <a:rPr lang="ru-RU" sz="3300" dirty="0">
                <a:solidFill>
                  <a:prstClr val="black"/>
                </a:solidFill>
              </a:rPr>
              <a:t>расчетов </a:t>
            </a:r>
            <a:r>
              <a:rPr lang="ru-RU" sz="3300" dirty="0" smtClean="0">
                <a:solidFill>
                  <a:prstClr val="black"/>
                </a:solidFill>
              </a:rPr>
              <a:t>представлены  </a:t>
            </a:r>
            <a:r>
              <a:rPr lang="ru-RU" sz="3300" dirty="0">
                <a:solidFill>
                  <a:prstClr val="black"/>
                </a:solidFill>
              </a:rPr>
              <a:t>в виде эпюр комбинированных напряжений в элементах конструкции и эпюр перемещений </a:t>
            </a:r>
            <a:r>
              <a:rPr lang="ru-RU" sz="3300" dirty="0" smtClean="0">
                <a:solidFill>
                  <a:prstClr val="black"/>
                </a:solidFill>
              </a:rPr>
              <a:t>металлоконструкции </a:t>
            </a:r>
            <a:r>
              <a:rPr lang="ru-RU" sz="3300" dirty="0">
                <a:solidFill>
                  <a:prstClr val="black"/>
                </a:solidFill>
              </a:rPr>
              <a:t>по различным осям. Примеры таких эпюр приведены ниже</a:t>
            </a:r>
            <a:r>
              <a:rPr lang="ru-RU" sz="3300" dirty="0" smtClean="0">
                <a:solidFill>
                  <a:prstClr val="black"/>
                </a:solidFill>
              </a:rPr>
              <a:t>.</a:t>
            </a: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  <a:p>
            <a:pPr marL="492125" lvl="0" indent="-492125" defTabSz="1316038" fontAlgn="base"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2050" name="Picture 2" descr="\\mir.local\folders\PUB\Никулин\Фото\Работа над МБО\DSC026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/>
          <a:stretch/>
        </p:blipFill>
        <p:spPr bwMode="auto">
          <a:xfrm>
            <a:off x="5148064" y="1238602"/>
            <a:ext cx="30607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9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71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Проектирование МБО, расчеты прочности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7" y="1268760"/>
            <a:ext cx="3723673" cy="423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4008" y="1412776"/>
            <a:ext cx="3638853" cy="403994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6018" y="5517232"/>
            <a:ext cx="4592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Эпюры комбинированных напряжений 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учетом изгиба  на сжатом волокне, кгс/мм</a:t>
            </a:r>
            <a:r>
              <a:rPr lang="ru-RU" sz="2000" baseline="30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fr-FR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Скорость ветра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V</a:t>
            </a:r>
            <a:r>
              <a:rPr lang="fr-FR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=28.6 м/с</a:t>
            </a:r>
            <a:endParaRPr lang="ru-RU" sz="20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5578787"/>
            <a:ext cx="31927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Перемещения по оси Y, 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мм</a:t>
            </a:r>
          </a:p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Скорость ветра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V</a:t>
            </a:r>
            <a:r>
              <a:rPr lang="fr-FR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=28.6 м/с</a:t>
            </a:r>
            <a:endParaRPr lang="ru-RU" sz="20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37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20503"/>
            <a:ext cx="8229600" cy="1143000"/>
          </a:xfrm>
        </p:spPr>
        <p:txBody>
          <a:bodyPr/>
          <a:lstStyle/>
          <a:p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Расчеты </a:t>
            </a:r>
            <a:r>
              <a:rPr lang="ru-RU" sz="3200" spc="-100" dirty="0">
                <a:solidFill>
                  <a:srgbClr val="D2533C"/>
                </a:solidFill>
                <a:latin typeface="Arial"/>
              </a:rPr>
              <a:t>прочности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016037" cy="36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4479399" cy="3681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5238512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Эпюры комбинированных напряжений с учетом изгиба  на сжатом волокне, кгс/мм</a:t>
            </a:r>
            <a:r>
              <a:rPr lang="ru-RU" baseline="30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2</a:t>
            </a: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. </a:t>
            </a:r>
            <a:r>
              <a:rPr lang="fr-FR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Скорость ветра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V</a:t>
            </a:r>
            <a:r>
              <a:rPr lang="fr-FR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=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18</a:t>
            </a:r>
            <a:r>
              <a:rPr lang="fr-FR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м/с</a:t>
            </a:r>
            <a:endParaRPr lang="ru-RU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9953" y="5511434"/>
            <a:ext cx="3039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Перемещения по оси Y, мм</a:t>
            </a:r>
          </a:p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Скорость ветра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V</a:t>
            </a:r>
            <a:r>
              <a:rPr lang="fr-FR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=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18</a:t>
            </a:r>
            <a:r>
              <a:rPr lang="fr-FR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м/с</a:t>
            </a:r>
            <a:endParaRPr lang="ru-RU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255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Расчеты прочности</a:t>
            </a:r>
            <a:r>
              <a:rPr lang="ru-RU" spc="-100" dirty="0" smtClean="0">
                <a:solidFill>
                  <a:srgbClr val="D2533C"/>
                </a:solidFill>
                <a:latin typeface="Arial"/>
              </a:rPr>
              <a:t/>
            </a:r>
            <a:br>
              <a:rPr lang="ru-RU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2400" spc="-100" dirty="0" smtClean="0">
                <a:solidFill>
                  <a:srgbClr val="D2533C"/>
                </a:solidFill>
                <a:latin typeface="Arial"/>
              </a:rPr>
              <a:t>Собственные частоты колебаний</a:t>
            </a:r>
            <a:endParaRPr lang="ru-RU" sz="24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816424" cy="33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888432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4853105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Первая собственная частота колебаний МБО    </a:t>
            </a:r>
            <a:r>
              <a:rPr lang="en-US" dirty="0"/>
              <a:t>f</a:t>
            </a:r>
            <a:r>
              <a:rPr lang="ru-RU" dirty="0"/>
              <a:t>1=1,2</a:t>
            </a:r>
            <a:r>
              <a:rPr lang="en-US" dirty="0"/>
              <a:t>Hz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75773" y="4931645"/>
            <a:ext cx="325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Вторая собственная частота колебаний МБО:    </a:t>
            </a:r>
            <a:r>
              <a:rPr lang="en-US" dirty="0"/>
              <a:t>f</a:t>
            </a:r>
            <a:r>
              <a:rPr lang="ru-RU" dirty="0"/>
              <a:t>2=1,41</a:t>
            </a:r>
            <a:r>
              <a:rPr lang="en-US" dirty="0"/>
              <a:t>Hz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773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Расчеты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прочности</a:t>
            </a:r>
            <a:r>
              <a:rPr lang="ru-RU" spc="-100" dirty="0" smtClean="0">
                <a:solidFill>
                  <a:srgbClr val="D2533C"/>
                </a:solidFill>
                <a:latin typeface="Arial"/>
              </a:rPr>
              <a:t/>
            </a:r>
            <a:br>
              <a:rPr lang="ru-RU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2800" spc="-100" dirty="0" smtClean="0">
                <a:solidFill>
                  <a:srgbClr val="D2533C"/>
                </a:solidFill>
                <a:latin typeface="Arial"/>
              </a:rPr>
              <a:t>Штормовые упоры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06515"/>
            <a:ext cx="410011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104456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3623" y="5589240"/>
            <a:ext cx="3551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Схема </a:t>
            </a:r>
            <a:r>
              <a:rPr lang="fr-FR" dirty="0"/>
              <a:t>нагружения и закрепления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5589240"/>
            <a:ext cx="3853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Эквивалентные напряжения, кгс/мм</a:t>
            </a:r>
            <a:r>
              <a:rPr lang="ru-RU" baseline="30000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563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81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spc="-100" dirty="0" smtClean="0">
                <a:solidFill>
                  <a:srgbClr val="D2533C"/>
                </a:solidFill>
                <a:latin typeface="Arial"/>
              </a:rPr>
              <a:t/>
            </a:r>
            <a:br>
              <a:rPr lang="ru-RU" sz="3600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3600" spc="-100" dirty="0" smtClean="0">
                <a:solidFill>
                  <a:srgbClr val="D2533C"/>
                </a:solidFill>
                <a:latin typeface="Arial"/>
              </a:rPr>
              <a:t>Расчеты прочности</a:t>
            </a:r>
            <a:r>
              <a:rPr lang="ru-RU" spc="-100" dirty="0" smtClean="0">
                <a:solidFill>
                  <a:srgbClr val="D2533C"/>
                </a:solidFill>
                <a:latin typeface="Arial"/>
              </a:rPr>
              <a:t/>
            </a:r>
            <a:br>
              <a:rPr lang="ru-RU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3100" spc="-100" dirty="0" smtClean="0">
                <a:solidFill>
                  <a:srgbClr val="D2533C"/>
                </a:solidFill>
                <a:latin typeface="Arial"/>
              </a:rPr>
              <a:t>Крыша при эксплуатации</a:t>
            </a:r>
            <a:r>
              <a:rPr lang="ru-RU" spc="-100" dirty="0">
                <a:solidFill>
                  <a:srgbClr val="D2533C"/>
                </a:solidFill>
                <a:latin typeface="Arial"/>
              </a:rPr>
              <a:t/>
            </a:r>
            <a:br>
              <a:rPr lang="ru-RU" spc="-100" dirty="0">
                <a:solidFill>
                  <a:srgbClr val="D2533C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472608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95536" y="1412776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Расчетный случай РС10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3142"/>
            <a:ext cx="914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15616" y="5669592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Эпюры комбинированных напряжений в элементах конструкции, кгс/мм</a:t>
            </a:r>
            <a:r>
              <a:rPr lang="ru-RU" baseline="30000" dirty="0"/>
              <a:t>2</a:t>
            </a:r>
            <a:r>
              <a:rPr lang="ru-RU" dirty="0"/>
              <a:t>. Скорость ветра </a:t>
            </a:r>
            <a:r>
              <a:rPr lang="en-US" dirty="0"/>
              <a:t>V</a:t>
            </a:r>
            <a:r>
              <a:rPr lang="ru-RU" dirty="0"/>
              <a:t>=37.8 м/с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35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Расчеты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прочности</a:t>
            </a:r>
            <a:br>
              <a:rPr lang="ru-RU" sz="3200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2800" spc="-100" dirty="0" smtClean="0">
                <a:solidFill>
                  <a:srgbClr val="D2533C"/>
                </a:solidFill>
                <a:latin typeface="Arial"/>
              </a:rPr>
              <a:t>Крыша при монтаже</a:t>
            </a:r>
            <a:endParaRPr lang="ru-RU" sz="2800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2148"/>
            <a:ext cx="8229600" cy="42937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763688" y="5589240"/>
            <a:ext cx="640871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Эпюры комбинированных напряжений в элементах </a:t>
            </a:r>
            <a:r>
              <a:rPr lang="ru-RU" dirty="0" smtClean="0">
                <a:latin typeface="Arial"/>
                <a:ea typeface="Times New Roman"/>
                <a:cs typeface="Times New Roman"/>
              </a:rPr>
              <a:t>конструкции центрального блока, </a:t>
            </a:r>
            <a:r>
              <a:rPr lang="ru-RU" dirty="0">
                <a:latin typeface="Arial"/>
                <a:ea typeface="Times New Roman"/>
                <a:cs typeface="Times New Roman"/>
              </a:rPr>
              <a:t>кгс/мм</a:t>
            </a:r>
            <a:r>
              <a:rPr lang="ru-RU" baseline="30000" dirty="0">
                <a:latin typeface="Arial"/>
                <a:ea typeface="Times New Roman"/>
                <a:cs typeface="Times New Roman"/>
              </a:rPr>
              <a:t>2</a:t>
            </a:r>
            <a:r>
              <a:rPr lang="ru-RU" dirty="0">
                <a:latin typeface="Arial"/>
                <a:ea typeface="Times New Roman"/>
                <a:cs typeface="Times New Roman"/>
              </a:rPr>
              <a:t> 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6727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Расчеты прочности</a:t>
            </a:r>
            <a:br>
              <a:rPr lang="ru-RU" sz="3200" spc="-100" dirty="0">
                <a:solidFill>
                  <a:srgbClr val="D2533C"/>
                </a:solidFill>
                <a:latin typeface="Arial"/>
              </a:rPr>
            </a:br>
            <a:r>
              <a:rPr lang="ru-RU" sz="2800" spc="-100" dirty="0">
                <a:solidFill>
                  <a:srgbClr val="D2533C"/>
                </a:solidFill>
                <a:latin typeface="Arial"/>
              </a:rPr>
              <a:t>Крыша при монтаже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29600" cy="42937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259632" y="5445224"/>
            <a:ext cx="684076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dirty="0">
                <a:latin typeface="Arial"/>
                <a:ea typeface="Times New Roman"/>
                <a:cs typeface="Times New Roman"/>
              </a:rPr>
              <a:t>Эпюры комбинированных напряжений в элементах конструкции </a:t>
            </a:r>
            <a:r>
              <a:rPr lang="ru-RU" dirty="0" smtClean="0">
                <a:latin typeface="Arial"/>
                <a:ea typeface="Times New Roman"/>
                <a:cs typeface="Times New Roman"/>
              </a:rPr>
              <a:t>бокового  </a:t>
            </a:r>
            <a:r>
              <a:rPr lang="ru-RU" dirty="0">
                <a:latin typeface="Arial"/>
                <a:ea typeface="Times New Roman"/>
                <a:cs typeface="Times New Roman"/>
              </a:rPr>
              <a:t>блока, кгс/мм</a:t>
            </a:r>
            <a:r>
              <a:rPr lang="ru-RU" baseline="30000" dirty="0">
                <a:latin typeface="Arial"/>
                <a:ea typeface="Times New Roman"/>
                <a:cs typeface="Times New Roman"/>
              </a:rPr>
              <a:t>2</a:t>
            </a:r>
            <a:r>
              <a:rPr lang="ru-RU" dirty="0">
                <a:latin typeface="Arial"/>
                <a:ea typeface="Times New Roman"/>
                <a:cs typeface="Times New Roman"/>
              </a:rPr>
              <a:t> </a:t>
            </a:r>
            <a:endParaRPr lang="ru-RU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03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Расчеты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прочности</a:t>
            </a:r>
            <a:br>
              <a:rPr lang="ru-RU" sz="3200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2400" spc="-100" dirty="0" smtClean="0">
                <a:solidFill>
                  <a:srgbClr val="D2533C"/>
                </a:solidFill>
                <a:latin typeface="Arial"/>
              </a:rPr>
              <a:t>Тележка, перемещение МБО гидроприводами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229600" cy="4399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780278" y="5845914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Эпюры комбинированных напряжений, кгс/мм</a:t>
            </a:r>
            <a:r>
              <a:rPr lang="fr-FR" baseline="30000" dirty="0"/>
              <a:t>2 </a:t>
            </a:r>
            <a:r>
              <a:rPr lang="ru-RU" baseline="30000" dirty="0" smtClean="0"/>
              <a:t> </a:t>
            </a:r>
            <a:r>
              <a:rPr lang="fr-FR" baseline="30000" dirty="0" smtClean="0"/>
              <a:t> </a:t>
            </a:r>
            <a:r>
              <a:rPr lang="ru-RU" baseline="30000" dirty="0" smtClean="0"/>
              <a:t>      </a:t>
            </a:r>
            <a:r>
              <a:rPr lang="fr-FR" baseline="30000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778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Расчеты прочности</a:t>
            </a:r>
            <a:br>
              <a:rPr lang="ru-RU" sz="3200" spc="-100" dirty="0">
                <a:solidFill>
                  <a:srgbClr val="D2533C"/>
                </a:solidFill>
                <a:latin typeface="Arial"/>
              </a:rPr>
            </a:br>
            <a:r>
              <a:rPr lang="ru-RU" sz="2400" spc="-100" dirty="0">
                <a:solidFill>
                  <a:srgbClr val="D2533C"/>
                </a:solidFill>
                <a:latin typeface="Arial"/>
              </a:rPr>
              <a:t>Тележка, </a:t>
            </a:r>
            <a:r>
              <a:rPr lang="ru-RU" sz="2400" spc="-100" dirty="0" smtClean="0">
                <a:solidFill>
                  <a:srgbClr val="D2533C"/>
                </a:solidFill>
                <a:latin typeface="Arial"/>
              </a:rPr>
              <a:t>торможение МБО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229600" cy="4399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051720" y="5845914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Эпюры комбинированных напряжений, кгс/мм</a:t>
            </a:r>
            <a:r>
              <a:rPr lang="fr-FR" baseline="30000" dirty="0"/>
              <a:t>2 </a:t>
            </a:r>
            <a:r>
              <a:rPr lang="ru-RU" baseline="30000" dirty="0" smtClean="0"/>
              <a:t> </a:t>
            </a:r>
            <a:r>
              <a:rPr lang="fr-FR" baseline="30000" dirty="0" smtClean="0"/>
              <a:t> </a:t>
            </a:r>
            <a:r>
              <a:rPr lang="ru-RU" baseline="30000" dirty="0" smtClean="0"/>
              <a:t>      </a:t>
            </a:r>
            <a:r>
              <a:rPr lang="fr-FR" baseline="30000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73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Потребность Европейского Космического Агентства</a:t>
            </a:r>
            <a:r>
              <a:rPr lang="en-US" sz="3200" spc="-100" dirty="0">
                <a:solidFill>
                  <a:srgbClr val="D2533C"/>
                </a:solidFill>
                <a:latin typeface="Arial"/>
              </a:rPr>
              <a:t> </a:t>
            </a:r>
            <a:r>
              <a:rPr lang="ru-RU" sz="3200" spc="-100" dirty="0">
                <a:solidFill>
                  <a:srgbClr val="D2533C"/>
                </a:solidFill>
                <a:latin typeface="Arial"/>
              </a:rPr>
              <a:t>в использовании РН «Союз»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30" y="1599487"/>
            <a:ext cx="5942286" cy="36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611313"/>
            <a:ext cx="85725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11313"/>
            <a:ext cx="1143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45832" y="5230813"/>
            <a:ext cx="379816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292934"/>
                </a:solidFill>
                <a:latin typeface="Arial"/>
              </a:rPr>
              <a:t>Ариан-5 (</a:t>
            </a:r>
            <a:r>
              <a:rPr lang="en-US" sz="1600" b="1" dirty="0" smtClean="0">
                <a:solidFill>
                  <a:srgbClr val="292934"/>
                </a:solidFill>
                <a:latin typeface="Arial"/>
              </a:rPr>
              <a:t>Ariane-5</a:t>
            </a:r>
            <a:r>
              <a:rPr lang="ru-RU" sz="1600" b="1" dirty="0" smtClean="0">
                <a:solidFill>
                  <a:srgbClr val="292934"/>
                </a:solidFill>
                <a:latin typeface="Arial"/>
              </a:rPr>
              <a:t>)</a:t>
            </a:r>
          </a:p>
          <a:p>
            <a:pPr lvl="0" algn="ctr"/>
            <a:r>
              <a:rPr lang="ru-RU" sz="1400" b="1" dirty="0" smtClean="0">
                <a:solidFill>
                  <a:srgbClr val="292934"/>
                </a:solidFill>
                <a:latin typeface="Arial"/>
              </a:rPr>
              <a:t>Модификации </a:t>
            </a:r>
            <a:r>
              <a:rPr lang="en-US" sz="1400" b="1" dirty="0" smtClean="0">
                <a:solidFill>
                  <a:srgbClr val="292934"/>
                </a:solidFill>
                <a:latin typeface="Arial"/>
              </a:rPr>
              <a:t>G,G+,GS,ECA,ES</a:t>
            </a:r>
          </a:p>
          <a:p>
            <a:pPr lvl="0" algn="ctr"/>
            <a:r>
              <a:rPr lang="ru-RU" sz="1600" dirty="0">
                <a:solidFill>
                  <a:srgbClr val="292934"/>
                </a:solidFill>
                <a:latin typeface="Arial"/>
              </a:rPr>
              <a:t>Стартовая масса – </a:t>
            </a:r>
            <a:r>
              <a:rPr lang="ru-RU" sz="1600" i="1" dirty="0">
                <a:solidFill>
                  <a:srgbClr val="292934"/>
                </a:solidFill>
                <a:latin typeface="Arial"/>
              </a:rPr>
              <a:t>777 т</a:t>
            </a:r>
          </a:p>
          <a:p>
            <a:pPr lvl="0" algn="ctr"/>
            <a:r>
              <a:rPr lang="ru-RU" sz="1600" dirty="0">
                <a:solidFill>
                  <a:srgbClr val="292934"/>
                </a:solidFill>
                <a:latin typeface="Arial"/>
              </a:rPr>
              <a:t>Полезная нагрузка:</a:t>
            </a:r>
          </a:p>
          <a:p>
            <a:pPr lvl="0" algn="ctr"/>
            <a:r>
              <a:rPr lang="ru-RU" sz="1600" i="1" dirty="0" smtClean="0">
                <a:solidFill>
                  <a:srgbClr val="292934"/>
                </a:solidFill>
                <a:latin typeface="Arial"/>
              </a:rPr>
              <a:t>НОО – 16 т </a:t>
            </a:r>
            <a:r>
              <a:rPr lang="en-US" sz="1600" i="1" dirty="0" smtClean="0">
                <a:solidFill>
                  <a:srgbClr val="292934"/>
                </a:solidFill>
                <a:latin typeface="Arial"/>
              </a:rPr>
              <a:t>(G</a:t>
            </a:r>
            <a:r>
              <a:rPr lang="en-US" sz="1600" i="1" dirty="0">
                <a:solidFill>
                  <a:srgbClr val="292934"/>
                </a:solidFill>
                <a:latin typeface="Arial"/>
              </a:rPr>
              <a:t>), </a:t>
            </a:r>
            <a:r>
              <a:rPr lang="en-US" sz="1600" i="1" dirty="0" smtClean="0">
                <a:solidFill>
                  <a:srgbClr val="292934"/>
                </a:solidFill>
                <a:latin typeface="Arial"/>
              </a:rPr>
              <a:t>21</a:t>
            </a:r>
            <a:r>
              <a:rPr lang="ru-RU" sz="1600" i="1" dirty="0" smtClean="0">
                <a:solidFill>
                  <a:srgbClr val="292934"/>
                </a:solidFill>
                <a:latin typeface="Arial"/>
              </a:rPr>
              <a:t> т </a:t>
            </a:r>
            <a:r>
              <a:rPr lang="en-US" sz="1600" i="1" dirty="0" smtClean="0">
                <a:solidFill>
                  <a:srgbClr val="292934"/>
                </a:solidFill>
                <a:latin typeface="Arial"/>
              </a:rPr>
              <a:t>(ES</a:t>
            </a:r>
            <a:r>
              <a:rPr lang="en-US" sz="1600" i="1" dirty="0">
                <a:solidFill>
                  <a:srgbClr val="292934"/>
                </a:solidFill>
                <a:latin typeface="Arial"/>
              </a:rPr>
              <a:t>)</a:t>
            </a:r>
          </a:p>
          <a:p>
            <a:pPr lvl="0" algn="ctr"/>
            <a:endParaRPr lang="en-US" sz="1600" b="1" dirty="0">
              <a:solidFill>
                <a:srgbClr val="292934"/>
              </a:solidFill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2323" y="5282954"/>
            <a:ext cx="32221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292934"/>
                </a:solidFill>
                <a:latin typeface="Arial"/>
              </a:rPr>
              <a:t>Союз-СТ</a:t>
            </a:r>
          </a:p>
          <a:p>
            <a:pPr lvl="0" algn="ctr"/>
            <a:r>
              <a:rPr lang="ru-RU" sz="1400" b="1" dirty="0">
                <a:solidFill>
                  <a:srgbClr val="292934"/>
                </a:solidFill>
                <a:latin typeface="Arial"/>
              </a:rPr>
              <a:t>Модификации СТ-А, СТ-Б</a:t>
            </a:r>
          </a:p>
          <a:p>
            <a:pPr lvl="0" algn="ctr"/>
            <a:r>
              <a:rPr lang="ru-RU" sz="1600" dirty="0" smtClean="0">
                <a:solidFill>
                  <a:srgbClr val="292934"/>
                </a:solidFill>
                <a:latin typeface="Arial"/>
              </a:rPr>
              <a:t>Стартовая </a:t>
            </a:r>
            <a:r>
              <a:rPr lang="ru-RU" sz="1600" dirty="0">
                <a:solidFill>
                  <a:srgbClr val="292934"/>
                </a:solidFill>
                <a:latin typeface="Arial"/>
              </a:rPr>
              <a:t>масса – </a:t>
            </a:r>
            <a:r>
              <a:rPr lang="ru-RU" sz="1600" i="1" dirty="0">
                <a:solidFill>
                  <a:srgbClr val="292934"/>
                </a:solidFill>
                <a:latin typeface="Arial"/>
              </a:rPr>
              <a:t>312 т</a:t>
            </a:r>
          </a:p>
          <a:p>
            <a:pPr lvl="0" algn="ctr"/>
            <a:r>
              <a:rPr lang="ru-RU" sz="1600" dirty="0">
                <a:solidFill>
                  <a:srgbClr val="292934"/>
                </a:solidFill>
                <a:latin typeface="Arial"/>
              </a:rPr>
              <a:t>Полезная нагрузка:</a:t>
            </a:r>
          </a:p>
          <a:p>
            <a:pPr lvl="0" algn="ctr"/>
            <a:r>
              <a:rPr lang="ru-RU" sz="1600" i="1" dirty="0" smtClean="0">
                <a:solidFill>
                  <a:srgbClr val="292934"/>
                </a:solidFill>
                <a:latin typeface="Arial"/>
              </a:rPr>
              <a:t>НОО – 9 т (СТ-Б</a:t>
            </a:r>
            <a:r>
              <a:rPr lang="ru-RU" sz="1600" i="1" dirty="0">
                <a:solidFill>
                  <a:srgbClr val="292934"/>
                </a:solidFill>
                <a:latin typeface="Arial"/>
              </a:rPr>
              <a:t>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390676"/>
            <a:ext cx="2790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292934"/>
                </a:solidFill>
                <a:latin typeface="Arial"/>
              </a:rPr>
              <a:t>Вега (</a:t>
            </a:r>
            <a:r>
              <a:rPr lang="en-US" sz="1600" b="1" dirty="0">
                <a:solidFill>
                  <a:srgbClr val="292934"/>
                </a:solidFill>
                <a:latin typeface="Arial"/>
              </a:rPr>
              <a:t>Vega</a:t>
            </a:r>
            <a:r>
              <a:rPr lang="ru-RU" sz="1600" b="1" dirty="0">
                <a:solidFill>
                  <a:srgbClr val="292934"/>
                </a:solidFill>
                <a:latin typeface="Arial"/>
              </a:rPr>
              <a:t>)</a:t>
            </a:r>
            <a:endParaRPr lang="en-US" sz="1600" b="1" dirty="0">
              <a:solidFill>
                <a:srgbClr val="292934"/>
              </a:solidFill>
              <a:latin typeface="Arial"/>
            </a:endParaRPr>
          </a:p>
          <a:p>
            <a:pPr lvl="0"/>
            <a:r>
              <a:rPr lang="ru-RU" sz="1600" dirty="0" smtClean="0">
                <a:solidFill>
                  <a:srgbClr val="292934"/>
                </a:solidFill>
                <a:latin typeface="Arial"/>
              </a:rPr>
              <a:t>Стартовая </a:t>
            </a:r>
            <a:r>
              <a:rPr lang="ru-RU" sz="1600" dirty="0">
                <a:solidFill>
                  <a:srgbClr val="292934"/>
                </a:solidFill>
                <a:latin typeface="Arial"/>
              </a:rPr>
              <a:t>масса – </a:t>
            </a:r>
            <a:r>
              <a:rPr lang="ru-RU" sz="1600" i="1" dirty="0">
                <a:solidFill>
                  <a:srgbClr val="292934"/>
                </a:solidFill>
                <a:latin typeface="Arial"/>
              </a:rPr>
              <a:t>137 т</a:t>
            </a:r>
            <a:endParaRPr lang="ru-RU" sz="1600" dirty="0">
              <a:solidFill>
                <a:srgbClr val="292934"/>
              </a:solidFill>
              <a:latin typeface="Arial"/>
            </a:endParaRPr>
          </a:p>
          <a:p>
            <a:pPr lvl="0"/>
            <a:r>
              <a:rPr lang="ru-RU" sz="1600" dirty="0">
                <a:solidFill>
                  <a:srgbClr val="292934"/>
                </a:solidFill>
                <a:latin typeface="Arial"/>
              </a:rPr>
              <a:t>Полезная нагрузка:</a:t>
            </a:r>
          </a:p>
          <a:p>
            <a:pPr lvl="0" algn="ctr"/>
            <a:r>
              <a:rPr lang="ru-RU" sz="1600" i="1" dirty="0" smtClean="0">
                <a:solidFill>
                  <a:srgbClr val="292934"/>
                </a:solidFill>
                <a:latin typeface="Arial"/>
              </a:rPr>
              <a:t>НОО</a:t>
            </a:r>
            <a:r>
              <a:rPr lang="en-US" sz="1600" i="1" dirty="0" smtClean="0">
                <a:solidFill>
                  <a:srgbClr val="292934"/>
                </a:solidFill>
                <a:latin typeface="Arial"/>
              </a:rPr>
              <a:t> </a:t>
            </a:r>
            <a:r>
              <a:rPr lang="ru-RU" sz="1600" i="1" dirty="0" smtClean="0">
                <a:solidFill>
                  <a:srgbClr val="292934"/>
                </a:solidFill>
                <a:latin typeface="Arial"/>
              </a:rPr>
              <a:t>– </a:t>
            </a:r>
            <a:r>
              <a:rPr lang="ru-RU" sz="1600" i="1" dirty="0">
                <a:solidFill>
                  <a:srgbClr val="292934"/>
                </a:solidFill>
                <a:latin typeface="Arial"/>
              </a:rPr>
              <a:t>0</a:t>
            </a:r>
            <a:r>
              <a:rPr lang="en-US" sz="1600" i="1" dirty="0" smtClean="0">
                <a:solidFill>
                  <a:srgbClr val="292934"/>
                </a:solidFill>
                <a:latin typeface="Arial"/>
              </a:rPr>
              <a:t>.3–2 </a:t>
            </a:r>
            <a:r>
              <a:rPr lang="ru-RU" sz="1600" i="1" dirty="0" smtClean="0">
                <a:solidFill>
                  <a:srgbClr val="292934"/>
                </a:solidFill>
                <a:latin typeface="Arial"/>
              </a:rPr>
              <a:t>т</a:t>
            </a:r>
            <a:endParaRPr lang="ru-RU" sz="1600" i="1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986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Расчеты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прочности</a:t>
            </a:r>
            <a:br>
              <a:rPr lang="ru-RU" sz="3200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Колеса и рельсы</a:t>
            </a:r>
            <a:endParaRPr lang="ru-RU" dirty="0"/>
          </a:p>
        </p:txBody>
      </p:sp>
      <p:pic>
        <p:nvPicPr>
          <p:cNvPr id="2063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54414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127" y="1815658"/>
            <a:ext cx="123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1" y="1844824"/>
            <a:ext cx="123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547404" y="1403643"/>
            <a:ext cx="1061269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</a:t>
            </a:r>
            <a:r>
              <a:rPr kumimoji="0" lang="en-US" sz="16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Y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=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120.2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4697821" y="1401320"/>
            <a:ext cx="1061269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</a:t>
            </a:r>
            <a:r>
              <a:rPr kumimoji="0" lang="en-US" sz="16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Y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=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120.2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7284566" y="2726060"/>
            <a:ext cx="93610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</a:t>
            </a:r>
            <a:r>
              <a:rPr kumimoji="0" lang="en-US" sz="16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X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=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39.4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6516216" y="3068960"/>
            <a:ext cx="768350" cy="1588"/>
          </a:xfrm>
          <a:custGeom>
            <a:avLst/>
            <a:gdLst>
              <a:gd name="T0" fmla="*/ 1212 w 1212"/>
              <a:gd name="T1" fmla="*/ 2 h 2"/>
              <a:gd name="T2" fmla="*/ 0 w 1212"/>
              <a:gd name="T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12" h="2">
                <a:moveTo>
                  <a:pt x="1212" y="2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699792" y="5301208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Arial"/>
                <a:ea typeface="Times New Roman"/>
              </a:rPr>
              <a:t>Схема </a:t>
            </a:r>
            <a:r>
              <a:rPr lang="fr-FR" dirty="0" smtClean="0">
                <a:latin typeface="Arial"/>
                <a:ea typeface="Times New Roman"/>
              </a:rPr>
              <a:t>нагружения</a:t>
            </a:r>
            <a:r>
              <a:rPr lang="ru-RU" dirty="0" smtClean="0">
                <a:latin typeface="Arial"/>
                <a:ea typeface="Times New Roman"/>
              </a:rPr>
              <a:t> и нагрузки, тс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095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Расчеты прочности</a:t>
            </a:r>
            <a:br>
              <a:rPr lang="ru-RU" sz="3200" spc="-100" dirty="0">
                <a:solidFill>
                  <a:srgbClr val="D2533C"/>
                </a:solidFill>
                <a:latin typeface="Arial"/>
              </a:rPr>
            </a:br>
            <a:r>
              <a:rPr lang="ru-RU" sz="3200" spc="-100" dirty="0">
                <a:solidFill>
                  <a:srgbClr val="D2533C"/>
                </a:solidFill>
                <a:latin typeface="Arial"/>
              </a:rPr>
              <a:t>Колеса и рельсы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47004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12192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515048"/>
            <a:ext cx="1784724" cy="3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52" y="3573016"/>
            <a:ext cx="685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44616"/>
            <a:ext cx="1854278" cy="35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7417" y="5373216"/>
            <a:ext cx="412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dirty="0">
                <a:latin typeface="Arial"/>
                <a:ea typeface="Times New Roman"/>
              </a:rPr>
              <a:t>Эквивалентные напряжения, кгс/мм</a:t>
            </a:r>
            <a:r>
              <a:rPr lang="fr-FR" baseline="30000" dirty="0">
                <a:latin typeface="Arial"/>
                <a:ea typeface="Times New Roman"/>
              </a:rPr>
              <a:t>2</a:t>
            </a:r>
            <a:endParaRPr lang="ru-RU" dirty="0">
              <a:effectLst/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2861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МБО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ts val="2800"/>
              </a:lnSpc>
            </a:pPr>
            <a:r>
              <a:rPr lang="ru-RU" dirty="0" smtClean="0"/>
              <a:t> В связи с рейдерским захватом территории предприятия Компании «Мир»  в январе 2007 года производство </a:t>
            </a:r>
            <a:r>
              <a:rPr lang="ru-RU" dirty="0"/>
              <a:t>МБО было организовано на четырех промышленных площадках: </a:t>
            </a:r>
          </a:p>
          <a:p>
            <a:pPr>
              <a:lnSpc>
                <a:spcPts val="2800"/>
              </a:lnSpc>
            </a:pPr>
            <a:r>
              <a:rPr lang="ru-RU" b="1" dirty="0"/>
              <a:t>КБОМ</a:t>
            </a:r>
            <a:r>
              <a:rPr lang="ru-RU" dirty="0"/>
              <a:t> -  г. Москва, ул. Байкальская (изготовление основных ферм, пространственных связей, подкрановых балок, металлоконструкций крыши, объемная сборка крыши)</a:t>
            </a:r>
          </a:p>
          <a:p>
            <a:pPr>
              <a:lnSpc>
                <a:spcPts val="2800"/>
              </a:lnSpc>
            </a:pPr>
            <a:r>
              <a:rPr lang="ru-RU" b="1" dirty="0"/>
              <a:t>Нахабино </a:t>
            </a:r>
            <a:r>
              <a:rPr lang="ru-RU" dirty="0"/>
              <a:t>(объемная сборка проема северных ворот)</a:t>
            </a:r>
          </a:p>
          <a:p>
            <a:pPr>
              <a:lnSpc>
                <a:spcPts val="2800"/>
              </a:lnSpc>
            </a:pPr>
            <a:r>
              <a:rPr lang="ru-RU" b="1" dirty="0"/>
              <a:t>Химки</a:t>
            </a:r>
            <a:r>
              <a:rPr lang="ru-RU" dirty="0"/>
              <a:t> (изготовление тележек, поворотных площадок, лестниц)</a:t>
            </a:r>
          </a:p>
          <a:p>
            <a:pPr>
              <a:lnSpc>
                <a:spcPts val="2800"/>
              </a:lnSpc>
            </a:pPr>
            <a:r>
              <a:rPr lang="ru-RU" b="1" dirty="0"/>
              <a:t>НИЦРКП</a:t>
            </a:r>
            <a:r>
              <a:rPr lang="ru-RU" dirty="0"/>
              <a:t> – пос. </a:t>
            </a:r>
            <a:r>
              <a:rPr lang="ru-RU" dirty="0" err="1"/>
              <a:t>Реммаш</a:t>
            </a:r>
            <a:r>
              <a:rPr lang="ru-RU" dirty="0"/>
              <a:t> Сергиево-Посадского р-на (горизонтальная и вертикальная объемная сборка, заводские  испытания, дробеструйная обработка, окраска, упаковка и отгрузка).</a:t>
            </a:r>
          </a:p>
          <a:p>
            <a:pPr>
              <a:lnSpc>
                <a:spcPts val="2800"/>
              </a:lnSpc>
            </a:pPr>
            <a:r>
              <a:rPr lang="ru-RU" dirty="0"/>
              <a:t>Ниже приведены фотографии отдельных стадий изготовления МБО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698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МБО на Байкальской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029089"/>
            <a:ext cx="2905643" cy="217720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6555" y="5877272"/>
            <a:ext cx="31203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Сборка основных 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ферм</a:t>
            </a:r>
            <a:endParaRPr lang="ru-RU" sz="20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074" name="Picture 2" descr="\\mir.local\folders\PUB\Никулин\МБО\Фото_начало_ производства МБО\DSC0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8121"/>
            <a:ext cx="2946076" cy="22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003221"/>
            <a:ext cx="2758882" cy="206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73337" y="3100898"/>
            <a:ext cx="2357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Сборка крыши МБО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2" descr="Описание: C:\Users\VNikylin\Desktop\Гнездилов\Для презент\Слайд-фильм_ноябрь_11\6_04092008291.jpg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0499"/>
            <a:ext cx="2790985" cy="209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739109" y="5723384"/>
            <a:ext cx="34648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Сборка подкрановых балок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 и корпусов тележек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1333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0106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МБО в Нахабино</a:t>
            </a:r>
            <a:endParaRPr lang="ru-RU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268760"/>
            <a:ext cx="4857355" cy="3650258"/>
          </a:xfr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2742163" cy="365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30768" y="5229200"/>
            <a:ext cx="4082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Сборка проема ворот на ферме №1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25540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МБО в Химках</a:t>
            </a:r>
            <a:endParaRPr lang="ru-RU" dirty="0"/>
          </a:p>
        </p:txBody>
      </p:sp>
      <p:pic>
        <p:nvPicPr>
          <p:cNvPr id="4" name="Picture 3" descr="Описание: C:\Users\VNikylin\Desktop\Гнездилов\Для презент\Слайд-фильм_ноябрь_11\9_IMG_06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1" y="1844824"/>
            <a:ext cx="375333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VNikulin\Desktop\14032009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0" y="1844824"/>
            <a:ext cx="374516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069215"/>
            <a:ext cx="3896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rPr>
              <a:t>Сборка блока площадок 7,2-9,5 м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905481" y="5090879"/>
            <a:ext cx="36542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Сборка ходовых тележек МБО</a:t>
            </a:r>
          </a:p>
        </p:txBody>
      </p:sp>
    </p:spTree>
    <p:extLst>
      <p:ext uri="{BB962C8B-B14F-4D97-AF65-F5344CB8AC3E}">
        <p14:creationId xmlns:p14="http://schemas.microsoft.com/office/powerpoint/2010/main" val="325697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МБО в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Сергиевом Посаде</a:t>
            </a:r>
            <a:endParaRPr lang="ru-RU" dirty="0"/>
          </a:p>
        </p:txBody>
      </p:sp>
      <p:pic>
        <p:nvPicPr>
          <p:cNvPr id="4" name="Picture 3" descr="Описание: C:\Users\VNikylin\Desktop\Гнездилов\Для презент\Слайд-фильм_ноябрь_11\12_1612200801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67114"/>
            <a:ext cx="3672408" cy="275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Описание: C:\Users\VNikylin\Desktop\Гнездилов\Для презент\Слайд-фильм_ноябрь_11\11_IMG_0075.jpg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3607541" cy="271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1210985" y="5373216"/>
            <a:ext cx="29847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Горизонтальная сборка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004048" y="5373216"/>
            <a:ext cx="374948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Начало вертикальной сборки</a:t>
            </a:r>
          </a:p>
        </p:txBody>
      </p:sp>
    </p:spTree>
    <p:extLst>
      <p:ext uri="{BB962C8B-B14F-4D97-AF65-F5344CB8AC3E}">
        <p14:creationId xmlns:p14="http://schemas.microsoft.com/office/powerpoint/2010/main" val="2078725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МБО в Сергиевом Посаде</a:t>
            </a:r>
            <a:endParaRPr lang="ru-RU" dirty="0"/>
          </a:p>
        </p:txBody>
      </p:sp>
      <p:pic>
        <p:nvPicPr>
          <p:cNvPr id="4" name="Picture 2" descr="Описание: C:\Users\VNikylin\Desktop\Гнездилов\Для презент\Слайд-фильм_ноябрь_11\13_030220091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Описание: C:\Users\VNikylin\Desktop\Гнездилов\Для презент\Слайд-фильм_ноябрь_11\15_IMGP10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82244" y="508518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Совещание с Заказчиком на 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  <a:p>
            <a:pPr lvl="0" algn="ctr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монтажной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площадке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929433" y="5092530"/>
            <a:ext cx="35283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Вертикальная сборка</a:t>
            </a:r>
          </a:p>
        </p:txBody>
      </p:sp>
    </p:spTree>
    <p:extLst>
      <p:ext uri="{BB962C8B-B14F-4D97-AF65-F5344CB8AC3E}">
        <p14:creationId xmlns:p14="http://schemas.microsoft.com/office/powerpoint/2010/main" val="2417282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0369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МБО в Сергиевом Посаде</a:t>
            </a:r>
            <a:endParaRPr lang="ru-RU" dirty="0"/>
          </a:p>
        </p:txBody>
      </p:sp>
      <p:pic>
        <p:nvPicPr>
          <p:cNvPr id="4" name="Picture 3" descr="Описание: C:\Users\VNikylin\Desktop\Гнездилов\Для презент\Слайд-фильм_ноябрь_11\16_DSC049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83911"/>
            <a:ext cx="3170449" cy="423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Описание: C:\Users\VNikylin\Desktop\Гнездилов\Для презент\Слайд-фильм_ноябрь_11\17_100_06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82" y="1295095"/>
            <a:ext cx="3240360" cy="433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00746" y="5805264"/>
            <a:ext cx="35425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Завершение заводской сборки</a:t>
            </a:r>
          </a:p>
        </p:txBody>
      </p:sp>
    </p:spTree>
    <p:extLst>
      <p:ext uri="{BB962C8B-B14F-4D97-AF65-F5344CB8AC3E}">
        <p14:creationId xmlns:p14="http://schemas.microsoft.com/office/powerpoint/2010/main" val="2657239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Изготовление МБО в Сергиевом Посаде</a:t>
            </a:r>
            <a:endParaRPr lang="ru-RU" dirty="0"/>
          </a:p>
        </p:txBody>
      </p:sp>
      <p:pic>
        <p:nvPicPr>
          <p:cNvPr id="4" name="Picture 3" descr="Описание: C:\Users\VNikylin\Desktop\Гнездилов\Для презент\DSC05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33051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Описание: C:\Users\VNikylin\Desktop\Гнездилов\Для презент\DSC05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95" y="2276872"/>
            <a:ext cx="4301082" cy="323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17548" y="5661248"/>
            <a:ext cx="59988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6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Испытания подкрановых балок</a:t>
            </a:r>
          </a:p>
        </p:txBody>
      </p:sp>
    </p:spTree>
    <p:extLst>
      <p:ext uri="{BB962C8B-B14F-4D97-AF65-F5344CB8AC3E}">
        <p14:creationId xmlns:p14="http://schemas.microsoft.com/office/powerpoint/2010/main" val="1001612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Потребность Европейского Космического Агентства</a:t>
            </a:r>
            <a:r>
              <a:rPr lang="en-US" sz="3200" spc="-100" dirty="0">
                <a:solidFill>
                  <a:srgbClr val="D2533C"/>
                </a:solidFill>
                <a:latin typeface="Arial"/>
              </a:rPr>
              <a:t> </a:t>
            </a:r>
            <a:r>
              <a:rPr lang="ru-RU" sz="3200" spc="-100" dirty="0">
                <a:solidFill>
                  <a:srgbClr val="D2533C"/>
                </a:solidFill>
                <a:latin typeface="Arial"/>
              </a:rPr>
              <a:t>в использовании РН «Союз»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До строительства комплекса запуска «Союз» все европейские спутники выводились на орбиту с помощью ракеты носителя  Ариан-5. Ариан-5 является ракетой-носителем тяжелого класса и ее использование для запуска относительно легких спутников с массой до 10 тонн экономически нецелесообразно. Ракета носитель легкого класса Вега, стартовый комплекс для которой создавался в Гвиане  незадолго до создания стартового комплекса для «Союз-СТ», позволяет выводить на низкую околоземную орбиту полезные нагрузки массой до 2 тонн. Применение «Союзов» позволило европейскому космическому агентству оптимизировать затраты на запусках </a:t>
            </a:r>
            <a:r>
              <a:rPr lang="ru-RU" dirty="0" smtClean="0"/>
              <a:t>космических аппаратов </a:t>
            </a:r>
            <a:r>
              <a:rPr lang="ru-RU" dirty="0"/>
              <a:t>средней массы (от 2 до 9 тонн).</a:t>
            </a:r>
          </a:p>
        </p:txBody>
      </p:sp>
    </p:spTree>
    <p:extLst>
      <p:ext uri="{BB962C8B-B14F-4D97-AF65-F5344CB8AC3E}">
        <p14:creationId xmlns:p14="http://schemas.microsoft.com/office/powerpoint/2010/main" val="1033331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Сертификация МБО</a:t>
            </a:r>
            <a:br>
              <a:rPr lang="ru-RU" sz="3200" spc="-100" dirty="0">
                <a:solidFill>
                  <a:srgbClr val="D2533C"/>
                </a:solidFill>
                <a:latin typeface="Arial"/>
              </a:rPr>
            </a:br>
            <a:endParaRPr lang="ru-RU" sz="3200" spc="-100" dirty="0">
              <a:solidFill>
                <a:srgbClr val="D2533C"/>
              </a:solidFill>
              <a:latin typeface="Arial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20589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"/>
          <a:stretch>
            <a:fillRect/>
          </a:stretch>
        </p:blipFill>
        <p:spPr bwMode="auto">
          <a:xfrm>
            <a:off x="4932040" y="1052736"/>
            <a:ext cx="32611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5589240"/>
            <a:ext cx="3240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Сертификат соответствия на подкрановые балки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5609812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16038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Сертификат соответствия на 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Arial" pitchFamily="34" charset="0"/>
              </a:rPr>
              <a:t>металлоконструкцию МБО</a:t>
            </a:r>
            <a:endParaRPr lang="ru-RU" sz="2000" dirty="0">
              <a:solidFill>
                <a:prstClr val="black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70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Монтаж МБО </a:t>
            </a:r>
            <a:r>
              <a:rPr lang="ru-RU" sz="3200" spc="-100" dirty="0">
                <a:solidFill>
                  <a:srgbClr val="D2533C"/>
                </a:solidFill>
                <a:latin typeface="Arial"/>
              </a:rPr>
              <a:t>в Гвиане</a:t>
            </a:r>
          </a:p>
        </p:txBody>
      </p:sp>
      <p:pic>
        <p:nvPicPr>
          <p:cNvPr id="1027" name="Picture 3" descr="F:\Презентации\МБО_Вега_Союз\P36950_H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912768" cy="46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388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Монтаж МБО в Гвиане</a:t>
            </a:r>
            <a:endParaRPr lang="ru-RU" dirty="0"/>
          </a:p>
        </p:txBody>
      </p:sp>
      <p:pic>
        <p:nvPicPr>
          <p:cNvPr id="2050" name="Picture 2" descr="F:\Презентации\МБО_Вега_Союз\P36949_H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384376" cy="50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езентации\МБО_Вега_Союз\P37345_HD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496" y="1196752"/>
            <a:ext cx="34078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176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Первый старт «Союза» из Гвианы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1" descr="Описание: C:\Users\VNikylin\Desktop\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4417" r="10727" b="6828"/>
          <a:stretch>
            <a:fillRect/>
          </a:stretch>
        </p:blipFill>
        <p:spPr bwMode="auto">
          <a:xfrm>
            <a:off x="1619672" y="1484784"/>
            <a:ext cx="5472608" cy="48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602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k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2365939" cy="33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Аналоги мобильных башен обслуживания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000" dirty="0" smtClean="0"/>
              <a:t>Поворотная и подвижная башни обслуживания </a:t>
            </a:r>
          </a:p>
          <a:p>
            <a:pPr algn="ctr"/>
            <a:r>
              <a:rPr lang="ru-RU" sz="2000" dirty="0" smtClean="0"/>
              <a:t>комплекса запуска «Энергия» - «Буран». Байконур.</a:t>
            </a:r>
          </a:p>
          <a:p>
            <a:endParaRPr lang="ru-RU" dirty="0"/>
          </a:p>
        </p:txBody>
      </p:sp>
      <p:pic>
        <p:nvPicPr>
          <p:cNvPr id="3075" name="Picture 3" descr="F:\ukss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700808"/>
            <a:ext cx="4692091" cy="33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88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Аналоги мобильных башен обслуживания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algn="ctr">
              <a:spcBef>
                <a:spcPts val="0"/>
              </a:spcBef>
            </a:pPr>
            <a:r>
              <a:rPr lang="ru-RU" sz="2400" dirty="0" smtClean="0"/>
              <a:t>Мобильная башня обслуживания </a:t>
            </a:r>
          </a:p>
          <a:p>
            <a:pPr marL="0" algn="ctr">
              <a:spcBef>
                <a:spcPts val="0"/>
              </a:spcBef>
            </a:pPr>
            <a:r>
              <a:rPr lang="ru-RU" sz="2400" dirty="0" smtClean="0"/>
              <a:t>ракет-носителей «Протон», Байконур</a:t>
            </a:r>
            <a:endParaRPr lang="ru-RU" sz="2400" dirty="0"/>
          </a:p>
        </p:txBody>
      </p:sp>
      <p:pic>
        <p:nvPicPr>
          <p:cNvPr id="4098" name="Picture 2" descr="F: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3096344" cy="41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12341780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87" y="1412776"/>
            <a:ext cx="2750197" cy="41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885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Аналоги мобильных башен обслуживания</a:t>
            </a:r>
            <a:endParaRPr lang="ru-RU" sz="3200" dirty="0"/>
          </a:p>
        </p:txBody>
      </p:sp>
      <p:pic>
        <p:nvPicPr>
          <p:cNvPr id="4098" name="Picture 2" descr="F:\Презентации\МБО_Вега_Союз\P32727_H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0" r="16319"/>
          <a:stretch/>
        </p:blipFill>
        <p:spPr bwMode="auto">
          <a:xfrm>
            <a:off x="1187623" y="1268759"/>
            <a:ext cx="2506921" cy="418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Презентации\МБО_Вега_Союз\P32731_H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1068"/>
            <a:ext cx="2808312" cy="42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1806" y="5589240"/>
            <a:ext cx="734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Мобильная башня обслуживания РН «</a:t>
            </a:r>
            <a:r>
              <a:rPr lang="en-US" sz="2400" dirty="0" smtClean="0"/>
              <a:t>Vega</a:t>
            </a:r>
            <a:r>
              <a:rPr lang="ru-RU" sz="2400" dirty="0" smtClean="0"/>
              <a:t>», ГКЦ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5751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Преимущества использования РН «Союз-СТ» в Гвиане</a:t>
            </a:r>
          </a:p>
        </p:txBody>
      </p:sp>
      <p:pic>
        <p:nvPicPr>
          <p:cNvPr id="4" name="Изображение 2" descr="сравнение запусков с космодромов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t="3095" r="3921" b="6833"/>
          <a:stretch/>
        </p:blipFill>
        <p:spPr>
          <a:xfrm>
            <a:off x="395536" y="1628800"/>
            <a:ext cx="3666672" cy="4525963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0" y="1916832"/>
            <a:ext cx="36724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Стоимость запуска «Союз</a:t>
            </a:r>
            <a:r>
              <a:rPr lang="en-US" dirty="0" smtClean="0"/>
              <a:t>-</a:t>
            </a:r>
            <a:r>
              <a:rPr lang="ru-RU" dirty="0" smtClean="0"/>
              <a:t>СТ» из Гвианы составляет </a:t>
            </a:r>
            <a:r>
              <a:rPr lang="ru-RU" dirty="0">
                <a:solidFill>
                  <a:prstClr val="black"/>
                </a:solidFill>
              </a:rPr>
              <a:t>€ </a:t>
            </a:r>
            <a:r>
              <a:rPr lang="ru-RU" dirty="0" smtClean="0"/>
              <a:t>60-70 млн. Стоимость запуска «Ариана-5» – в два раза выше</a:t>
            </a:r>
          </a:p>
          <a:p>
            <a:pPr marL="342900" indent="-342900">
              <a:buAutoNum type="arabicParenR"/>
            </a:pPr>
            <a:r>
              <a:rPr lang="ru-RU" dirty="0" smtClean="0"/>
              <a:t>Близость </a:t>
            </a:r>
            <a:r>
              <a:rPr lang="ru-RU" dirty="0" err="1" smtClean="0"/>
              <a:t>гвианского</a:t>
            </a:r>
            <a:r>
              <a:rPr lang="ru-RU" dirty="0" smtClean="0"/>
              <a:t> космодрома к экватору позволяет на 30% увеличить массу выводимой полезной нагрузки по сравнению со стартом из Байконура  </a:t>
            </a:r>
          </a:p>
          <a:p>
            <a:pPr marL="342900" indent="-342900"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220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Необходимость создания </a:t>
            </a:r>
            <a:br>
              <a:rPr lang="ru-RU" sz="3200" spc="-100" dirty="0">
                <a:solidFill>
                  <a:srgbClr val="D2533C"/>
                </a:solidFill>
                <a:latin typeface="Arial"/>
              </a:rPr>
            </a:br>
            <a:r>
              <a:rPr lang="ru-RU" sz="3200" spc="-100" dirty="0">
                <a:solidFill>
                  <a:srgbClr val="D2533C"/>
                </a:solidFill>
                <a:latin typeface="Arial"/>
              </a:rPr>
              <a:t>мобильной башни обслуживания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492125" lvl="0" indent="-492125" defTabSz="1316038" fontAlgn="base">
              <a:spcAft>
                <a:spcPct val="0"/>
              </a:spcAft>
              <a:buFont typeface="Arial" charset="0"/>
              <a:buChar char="•"/>
            </a:pP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На Байконуре сборка РКН производится в </a:t>
            </a:r>
            <a:r>
              <a:rPr lang="ru-RU" sz="2000" dirty="0" err="1">
                <a:solidFill>
                  <a:prstClr val="black"/>
                </a:solidFill>
              </a:rPr>
              <a:t>МИКе</a:t>
            </a:r>
            <a:r>
              <a:rPr lang="ru-RU" sz="2000" dirty="0">
                <a:solidFill>
                  <a:prstClr val="black"/>
                </a:solidFill>
              </a:rPr>
              <a:t> в горизонтальном положении. На стартовую позицию на установщике вывозится полностью собранная РКН в горизонтальном положении и затем устанавливается в стартовую систему. </a:t>
            </a:r>
          </a:p>
          <a:p>
            <a:pPr marL="492125" lvl="0" indent="-492125" defTabSz="1316038" fontAlgn="base">
              <a:spcAft>
                <a:spcPct val="0"/>
              </a:spcAft>
              <a:buFont typeface="Arial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Поскольку большинство европейских спутников требует при сборке только вертикального положения, то в </a:t>
            </a:r>
            <a:r>
              <a:rPr lang="ru-RU" sz="2000" dirty="0" err="1">
                <a:solidFill>
                  <a:prstClr val="black"/>
                </a:solidFill>
              </a:rPr>
              <a:t>МИКе</a:t>
            </a:r>
            <a:r>
              <a:rPr lang="ru-RU" sz="2000" dirty="0">
                <a:solidFill>
                  <a:prstClr val="black"/>
                </a:solidFill>
              </a:rPr>
              <a:t> в горизонтальном положении собирается только РН, которая потом устанавливается в стартовую систему. Головная часть собирается и транспортируется на стартовый стол в вертикальном положении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marL="492125" lvl="0" indent="-492125" defTabSz="1316038" fontAlgn="base">
              <a:spcAft>
                <a:spcPct val="0"/>
              </a:spcAft>
              <a:buFont typeface="Arial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Сборка РН с головной частью и операции подготовки к старту производятся внутри мобильной башни обслуживания (МБО)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</a:rPr>
              <a:t>Кроме этого, МБО обеспечивает:</a:t>
            </a:r>
          </a:p>
          <a:p>
            <a:pPr marL="0">
              <a:spcBef>
                <a:spcPts val="0"/>
              </a:spcBef>
            </a:pPr>
            <a:r>
              <a:rPr lang="ru-RU" sz="1600" dirty="0" smtClean="0">
                <a:solidFill>
                  <a:prstClr val="black"/>
                </a:solidFill>
              </a:rPr>
              <a:t>доступ </a:t>
            </a:r>
            <a:r>
              <a:rPr lang="ru-RU" sz="1600" dirty="0">
                <a:solidFill>
                  <a:prstClr val="black"/>
                </a:solidFill>
              </a:rPr>
              <a:t>персонала к РН «Союз-СТ» и космическому аппарату;</a:t>
            </a:r>
          </a:p>
          <a:p>
            <a:pPr marL="0"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</a:rPr>
              <a:t>экстренную эвакуацию персонала с МБО на нулевую отметку стартового сооружения;</a:t>
            </a:r>
          </a:p>
          <a:p>
            <a:pPr marL="0"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</a:rPr>
              <a:t>укрытие РН «Союз-СТ», агрегатов стартового комплекса (стартовой системы, кабель-заправочной мачты и др.), персонала от атмосферных  воздействий;</a:t>
            </a:r>
          </a:p>
          <a:p>
            <a:pPr marL="0">
              <a:spcBef>
                <a:spcPts val="0"/>
              </a:spcBef>
            </a:pPr>
            <a:r>
              <a:rPr lang="ru-RU" sz="1600" dirty="0">
                <a:solidFill>
                  <a:prstClr val="black"/>
                </a:solidFill>
              </a:rPr>
              <a:t>размещение технических и вспомогательных систем: мостовой кран, </a:t>
            </a:r>
            <a:r>
              <a:rPr lang="ru-RU" sz="1600" dirty="0" smtClean="0">
                <a:solidFill>
                  <a:prstClr val="black"/>
                </a:solidFill>
              </a:rPr>
              <a:t>лифт, средства </a:t>
            </a:r>
            <a:r>
              <a:rPr lang="ru-RU" sz="1600" dirty="0">
                <a:solidFill>
                  <a:prstClr val="black"/>
                </a:solidFill>
              </a:rPr>
              <a:t>управления и  энергоснабжения, средства  освещения,  водопровод, канализация, </a:t>
            </a:r>
            <a:r>
              <a:rPr lang="ru-RU" sz="1600" dirty="0" smtClean="0">
                <a:solidFill>
                  <a:prstClr val="black"/>
                </a:solidFill>
              </a:rPr>
              <a:t> средства </a:t>
            </a:r>
            <a:r>
              <a:rPr lang="ru-RU" sz="1600" dirty="0">
                <a:solidFill>
                  <a:prstClr val="black"/>
                </a:solidFill>
              </a:rPr>
              <a:t>контроля доступа  персонала, система газового </a:t>
            </a:r>
            <a:r>
              <a:rPr lang="ru-RU" sz="1600" dirty="0" smtClean="0">
                <a:solidFill>
                  <a:prstClr val="black"/>
                </a:solidFill>
              </a:rPr>
              <a:t>контроля</a:t>
            </a:r>
            <a:endParaRPr lang="ru-RU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2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Конкурс на создание мобильной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/>
            </a:r>
            <a:br>
              <a:rPr lang="ru-RU" sz="3200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башни </a:t>
            </a:r>
            <a:r>
              <a:rPr lang="ru-RU" sz="3200" spc="-100" dirty="0">
                <a:solidFill>
                  <a:srgbClr val="D2533C"/>
                </a:solidFill>
                <a:latin typeface="Arial"/>
              </a:rPr>
              <a:t>обслуживания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В январе 2005 года было готово предложение на мобильную башню от нескольких фирм, в том числе от ЦНИИ ПСК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им.Мельникова</a:t>
            </a:r>
            <a:r>
              <a:rPr lang="ru-RU" dirty="0">
                <a:latin typeface="Arial" pitchFamily="34" charset="0"/>
                <a:cs typeface="Arial" pitchFamily="34" charset="0"/>
              </a:rPr>
              <a:t>, которое предусматривало несущую конструкцию весом  2200 тонн и с учетом полезной нагрузки от оборудования – 2800 тонн. Массивность конструктивных элементов МБО объяснялась высокими требованиями жесткости несущей конструкции МБО, которая должна была воспринимать не только ураганные нагрузки, но и вес головной части – 25 тонн, встроенный кран весом 20 тонн и обеспечивать минимальные деформации МБО в несколько миллиметров при перемещении ее по рельсам и деформации не более 60 миллиметров на уровне 36 метров – площадки для обслуживания головной части РН «Союз».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На конкурс конструкций МБО в КБОМ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им.В.П.Бармина</a:t>
            </a:r>
            <a:r>
              <a:rPr lang="ru-RU" dirty="0">
                <a:latin typeface="Arial" pitchFamily="34" charset="0"/>
                <a:cs typeface="Arial" pitchFamily="34" charset="0"/>
              </a:rPr>
              <a:t> были представлены проекты от трех организаций. Рассматривались 33 критерия, прежде всего технические аспекты соответствия техническому заданию КНЕС и требованиям европейских директив и стандартов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По 30 критериям вариант МБО Компании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«Мир» </a:t>
            </a:r>
            <a:r>
              <a:rPr lang="ru-RU" dirty="0">
                <a:latin typeface="Arial" pitchFamily="34" charset="0"/>
                <a:cs typeface="Arial" pitchFamily="34" charset="0"/>
              </a:rPr>
              <a:t>был признан лучшим. В мае 2005 года на основе конкурса был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подписан контракт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проектирование, изготовление и возведение на космодроме в Куру в Гвиане МБО для ракет «Союз» между ООО «Компания «МИР» и ФГУП КБОМ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им.В.П.Бармина</a:t>
            </a:r>
            <a:r>
              <a:rPr lang="ru-RU" dirty="0">
                <a:latin typeface="Arial" pitchFamily="34" charset="0"/>
                <a:cs typeface="Arial" pitchFamily="34" charset="0"/>
              </a:rPr>
              <a:t>. Отдельным контрактом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Компании «Мир» </a:t>
            </a:r>
            <a:r>
              <a:rPr lang="ru-RU" dirty="0">
                <a:latin typeface="Arial" pitchFamily="34" charset="0"/>
                <a:cs typeface="Arial" pitchFamily="34" charset="0"/>
              </a:rPr>
              <a:t>поручалось спроектировать и изготовить поворотные площадки </a:t>
            </a:r>
            <a:r>
              <a:rPr lang="ru-RU" sz="27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МБО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обслуживания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РКН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всех уровнях с высоты 7,2 метра до 36 метров.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   По сравнению с конструкциями конкурентов мобильная башня обслуживания, предложенная компанией «Мир» представляла собой металлоконструкцию из ажурных ферм, состоящих из тонкостенных трубчатых элементов. Несущая способность металлоконструкции и ее жесткость были не хуже, чем у конкурентов, а масса металлоконструкции была в четыре раза ниже. Это позволило значительно снизить нагрузки на фундамент стартового комплекса.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34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371"/>
            <a:ext cx="8712968" cy="1210146"/>
          </a:xfrm>
        </p:spPr>
        <p:txBody>
          <a:bodyPr>
            <a:noAutofit/>
          </a:bodyPr>
          <a:lstStyle/>
          <a:p>
            <a:pPr marL="342900" lvl="0" indent="-342900" fontAlgn="base">
              <a:spcAft>
                <a:spcPct val="0"/>
              </a:spcAft>
            </a:pP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Варианты МБО, </a:t>
            </a:r>
            <a:r>
              <a:rPr lang="ru-RU" sz="3200" spc="-100" dirty="0">
                <a:solidFill>
                  <a:srgbClr val="D2533C"/>
                </a:solidFill>
                <a:latin typeface="Arial"/>
              </a:rPr>
              <a:t>представленные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на конкурс</a:t>
            </a:r>
            <a:endParaRPr lang="ru-RU" sz="3200" spc="-100" dirty="0">
              <a:solidFill>
                <a:srgbClr val="D2533C"/>
              </a:solidFill>
              <a:latin typeface="Arial"/>
            </a:endParaRPr>
          </a:p>
        </p:txBody>
      </p:sp>
      <p:pic>
        <p:nvPicPr>
          <p:cNvPr id="4" name="Picture 7" descr="Вид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1873276" cy="398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 descr="MG general vi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5589" r="63364" b="5426"/>
          <a:stretch>
            <a:fillRect/>
          </a:stretch>
        </p:blipFill>
        <p:spPr bwMode="auto">
          <a:xfrm>
            <a:off x="5361228" y="1700808"/>
            <a:ext cx="1807791" cy="343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5270" y="5466929"/>
            <a:ext cx="2628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Arial" pitchFamily="34" charset="0"/>
              </a:rPr>
              <a:t>Вариант МБО ЦНИИ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Arial" pitchFamily="34" charset="0"/>
              </a:rPr>
              <a:t>ПСК им.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</a:rPr>
              <a:t>Мельникова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</a:rPr>
              <a:t>Масса металлоконструкции – 2200 т </a:t>
            </a:r>
            <a:endParaRPr lang="ru-RU" sz="12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82344" y="5466929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Arial" pitchFamily="34" charset="0"/>
              </a:rPr>
              <a:t>Вариант МБО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Arial" pitchFamily="34" charset="0"/>
              </a:rPr>
              <a:t>«Компании «Мир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</a:rPr>
              <a:t>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</a:rPr>
              <a:t>Масса металлоконструкции – 700 тонн  при той же несущей способности</a:t>
            </a:r>
            <a:endParaRPr lang="ru-RU" sz="1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fontAlgn="base">
              <a:spcAft>
                <a:spcPct val="0"/>
              </a:spcAft>
            </a:pPr>
            <a:r>
              <a:rPr lang="ru-RU" sz="3200" spc="-100" dirty="0">
                <a:solidFill>
                  <a:srgbClr val="D2533C"/>
                </a:solidFill>
                <a:latin typeface="Arial"/>
              </a:rPr>
              <a:t>Преимущества использования </a:t>
            </a: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/>
            </a:r>
            <a:br>
              <a:rPr lang="ru-RU" sz="3200" spc="-100" dirty="0" smtClean="0">
                <a:solidFill>
                  <a:srgbClr val="D2533C"/>
                </a:solidFill>
                <a:latin typeface="Arial"/>
              </a:rPr>
            </a:br>
            <a:r>
              <a:rPr lang="ru-RU" sz="3200" spc="-100" dirty="0" smtClean="0">
                <a:solidFill>
                  <a:srgbClr val="D2533C"/>
                </a:solidFill>
                <a:latin typeface="Arial"/>
              </a:rPr>
              <a:t>более </a:t>
            </a:r>
            <a:r>
              <a:rPr lang="ru-RU" sz="3200" spc="-100" dirty="0">
                <a:solidFill>
                  <a:srgbClr val="D2533C"/>
                </a:solidFill>
                <a:latin typeface="Arial"/>
              </a:rPr>
              <a:t>легкой башни обслуживания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Снижение нагрузок на стартовый стол, и, как следствие, значительное уменьшение объемов и стоимости железобетонных конструкций стартового сооружения.</a:t>
            </a:r>
          </a:p>
          <a:p>
            <a:r>
              <a:rPr lang="ru-RU" dirty="0" smtClean="0"/>
              <a:t>2. Снижение количества ходовых тележек, уменьшение мощности, потребляемой приводами.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43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352" y="21371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spc="-100" dirty="0">
                <a:solidFill>
                  <a:srgbClr val="D2533C"/>
                </a:solidFill>
                <a:latin typeface="Arial"/>
              </a:rPr>
              <a:t>Проектирование МБО, расчеты прочности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184576"/>
          </a:xfrm>
        </p:spPr>
        <p:txBody>
          <a:bodyPr>
            <a:normAutofit fontScale="62500" lnSpcReduction="20000"/>
          </a:bodyPr>
          <a:lstStyle/>
          <a:p>
            <a:pPr marL="492125" lvl="0" indent="-492125" defTabSz="1316038" fontAlgn="base">
              <a:spcAft>
                <a:spcPct val="0"/>
              </a:spcAft>
            </a:pPr>
            <a:r>
              <a:rPr lang="ru-RU" sz="2600" dirty="0">
                <a:solidFill>
                  <a:prstClr val="black"/>
                </a:solidFill>
              </a:rPr>
              <a:t> Проектирование МБО осуществлялось с использованием сертифицированного программного обеспечения AUTODESK INVENTOR, </a:t>
            </a:r>
            <a:r>
              <a:rPr lang="en-US" sz="2600" dirty="0">
                <a:solidFill>
                  <a:prstClr val="black"/>
                </a:solidFill>
              </a:rPr>
              <a:t>Solid </a:t>
            </a:r>
            <a:r>
              <a:rPr lang="en-US" sz="2600" dirty="0" smtClean="0">
                <a:solidFill>
                  <a:prstClr val="black"/>
                </a:solidFill>
              </a:rPr>
              <a:t>Works</a:t>
            </a:r>
            <a:r>
              <a:rPr lang="ru-RU" sz="2600" dirty="0" smtClean="0">
                <a:solidFill>
                  <a:prstClr val="black"/>
                </a:solidFill>
              </a:rPr>
              <a:t> в </a:t>
            </a:r>
            <a:r>
              <a:rPr lang="ru-RU" sz="2600" dirty="0">
                <a:solidFill>
                  <a:prstClr val="black"/>
                </a:solidFill>
              </a:rPr>
              <a:t>три этапа:</a:t>
            </a: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2600" dirty="0">
                <a:solidFill>
                  <a:prstClr val="black"/>
                </a:solidFill>
              </a:rPr>
              <a:t>1) эскизный проект → 2) предварительный проект → 3) детальный проект</a:t>
            </a: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2600" dirty="0">
                <a:solidFill>
                  <a:prstClr val="black"/>
                </a:solidFill>
              </a:rPr>
              <a:t>  По каждому из этапов (обычно в конце этапа) проводились обзорные совещания: по завершении этапа 2) – PDR – обзор предварительного проекта; по завершении этапа 3) – CDR – критический обзор проекта.</a:t>
            </a: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2600" dirty="0">
                <a:solidFill>
                  <a:prstClr val="black"/>
                </a:solidFill>
              </a:rPr>
              <a:t>После рассмотрения документов по каждому  этапу и устранения замечаний Заказчика проводилось последовательное одобрение проекта. </a:t>
            </a:r>
          </a:p>
          <a:p>
            <a:pPr marL="492125" lvl="0" indent="-492125" defTabSz="1316038" fontAlgn="base">
              <a:spcAft>
                <a:spcPct val="0"/>
              </a:spcAft>
            </a:pPr>
            <a:r>
              <a:rPr lang="ru-RU" sz="2600" dirty="0" smtClean="0">
                <a:solidFill>
                  <a:prstClr val="black"/>
                </a:solidFill>
              </a:rPr>
              <a:t>Конструкция спроектирована и рассчитана с учетом возможностей модернизации и переноса мостового крана с высоты 45 метров до 52-х метров (потенциал развития).</a:t>
            </a:r>
            <a:r>
              <a:rPr lang="ru-RU" sz="2600" dirty="0">
                <a:solidFill>
                  <a:prstClr val="black"/>
                </a:solidFill>
              </a:rPr>
              <a:t>	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\\mir.local\folders\PUB\Никулин\Фото\Работа над МБО\DSC02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00" y="2060848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2498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1380</Words>
  <Application>Microsoft Office PowerPoint</Application>
  <PresentationFormat>Экран (4:3)</PresentationFormat>
  <Paragraphs>163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Значение стартового комплекса   РН «Союз» в Гвиане для европейского космического агентства для запусков ракет с коммерческими грузами</vt:lpstr>
      <vt:lpstr>Потребность Европейского Космического Агентства в использовании РН «Союз»</vt:lpstr>
      <vt:lpstr>Потребность Европейского Космического Агентства в использовании РН «Союз»</vt:lpstr>
      <vt:lpstr>Преимущества использования РН «Союз-СТ» в Гвиане</vt:lpstr>
      <vt:lpstr>Необходимость создания  мобильной башни обслуживания</vt:lpstr>
      <vt:lpstr>Конкурс на создание мобильной  башни обслуживания</vt:lpstr>
      <vt:lpstr>Варианты МБО, представленные на конкурс</vt:lpstr>
      <vt:lpstr>Преимущества использования  более легкой башни обслуживания</vt:lpstr>
      <vt:lpstr>Проектирование МБО, расчеты прочности</vt:lpstr>
      <vt:lpstr>Проектирование МБО, расчеты прочности</vt:lpstr>
      <vt:lpstr>Проектирование МБО, расчеты прочности</vt:lpstr>
      <vt:lpstr>Расчеты прочности</vt:lpstr>
      <vt:lpstr>Расчеты прочности Собственные частоты колебаний</vt:lpstr>
      <vt:lpstr>Расчеты прочности Штормовые упоры</vt:lpstr>
      <vt:lpstr> Расчеты прочности Крыша при эксплуатации </vt:lpstr>
      <vt:lpstr>Расчеты прочности Крыша при монтаже</vt:lpstr>
      <vt:lpstr>Расчеты прочности Крыша при монтаже</vt:lpstr>
      <vt:lpstr>Расчеты прочности Тележка, перемещение МБО гидроприводами</vt:lpstr>
      <vt:lpstr>Расчеты прочности Тележка, торможение МБО</vt:lpstr>
      <vt:lpstr>Расчеты прочности Колеса и рельсы</vt:lpstr>
      <vt:lpstr>Расчеты прочности Колеса и рельсы</vt:lpstr>
      <vt:lpstr>Изготовление МБО</vt:lpstr>
      <vt:lpstr>Изготовление МБО на Байкальской</vt:lpstr>
      <vt:lpstr>Изготовление МБО в Нахабино</vt:lpstr>
      <vt:lpstr>Изготовление МБО в Химках</vt:lpstr>
      <vt:lpstr>Изготовление МБО в Сергиевом Посаде</vt:lpstr>
      <vt:lpstr>Изготовление МБО в Сергиевом Посаде</vt:lpstr>
      <vt:lpstr>Изготовление МБО в Сергиевом Посаде</vt:lpstr>
      <vt:lpstr>Изготовление МБО в Сергиевом Посаде</vt:lpstr>
      <vt:lpstr>Сертификация МБО </vt:lpstr>
      <vt:lpstr>Монтаж МБО в Гвиане</vt:lpstr>
      <vt:lpstr>Монтаж МБО в Гвиане</vt:lpstr>
      <vt:lpstr>Первый старт «Союза» из Гвианы</vt:lpstr>
      <vt:lpstr>Аналоги мобильных башен обслуживания</vt:lpstr>
      <vt:lpstr>Аналоги мобильных башен обслуживания</vt:lpstr>
      <vt:lpstr>Аналоги мобильных башен обслуживания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Коммерческая эффективность создания современных средств обслуживания ракет космического  назначения на примере МБО для ГКЦ</dc:title>
  <dc:creator>Владимир</dc:creator>
  <cp:lastModifiedBy>Никулин Владимир Алексеевич</cp:lastModifiedBy>
  <cp:revision>66</cp:revision>
  <cp:lastPrinted>2013-02-16T15:43:27Z</cp:lastPrinted>
  <dcterms:created xsi:type="dcterms:W3CDTF">2013-01-29T17:44:51Z</dcterms:created>
  <dcterms:modified xsi:type="dcterms:W3CDTF">2013-04-04T15:08:48Z</dcterms:modified>
</cp:coreProperties>
</file>